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84" r:id="rId2"/>
    <p:sldId id="286" r:id="rId3"/>
    <p:sldId id="277" r:id="rId4"/>
    <p:sldId id="257" r:id="rId5"/>
    <p:sldId id="258" r:id="rId6"/>
    <p:sldId id="259" r:id="rId7"/>
    <p:sldId id="275" r:id="rId8"/>
    <p:sldId id="260" r:id="rId9"/>
    <p:sldId id="261" r:id="rId10"/>
    <p:sldId id="263" r:id="rId11"/>
    <p:sldId id="278" r:id="rId12"/>
    <p:sldId id="262" r:id="rId13"/>
    <p:sldId id="264" r:id="rId14"/>
    <p:sldId id="265" r:id="rId15"/>
    <p:sldId id="276" r:id="rId16"/>
    <p:sldId id="266" r:id="rId17"/>
    <p:sldId id="267" r:id="rId18"/>
    <p:sldId id="272" r:id="rId19"/>
    <p:sldId id="273" r:id="rId20"/>
    <p:sldId id="274" r:id="rId21"/>
    <p:sldId id="271" r:id="rId22"/>
    <p:sldId id="280" r:id="rId23"/>
    <p:sldId id="281" r:id="rId24"/>
    <p:sldId id="289" r:id="rId25"/>
    <p:sldId id="269" r:id="rId26"/>
    <p:sldId id="29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CC00CC"/>
    <a:srgbClr val="003399"/>
    <a:srgbClr val="CC3399"/>
    <a:srgbClr val="CC00FF"/>
    <a:srgbClr val="000099"/>
    <a:srgbClr val="996633"/>
    <a:srgbClr val="FF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69659F-44A2-4DE3-BD1F-143EFCD8D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6490E-4153-499E-BF19-81502891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27225-0B33-4A99-9569-12D6F231A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1F602-36C2-417B-BD9D-26041B589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E276F-30C3-4629-B380-FBCE599E7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DBE6-4D27-47FD-BD48-EBF8AD82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FFF33-46B2-45EF-8B95-76678EF9F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32218-3ECF-4DBF-96AD-CF0D40028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8A190-EF13-4A30-AB87-F2CD1E81B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D9871-C2A7-473E-AA57-5015B758B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FDFDC-D130-44EB-95B9-D4D8B63AC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692F7-C7A0-4F96-BF4A-C27CB9302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786537-4493-485F-B377-0661E3CD7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rde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772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0" y="1600200"/>
            <a:ext cx="7848600" cy="2667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1009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MÔN ĐỊA LÍ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/>
        </p:nvSpPr>
        <p:spPr bwMode="auto">
          <a:xfrm>
            <a:off x="2362200" y="381000"/>
            <a:ext cx="396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FF0000"/>
                </a:solidFill>
              </a:rPr>
              <a:t>II/ Bản làng với nhà sàn</a:t>
            </a:r>
            <a:r>
              <a:rPr lang="en-US" sz="2400"/>
              <a:t> </a:t>
            </a:r>
            <a:endParaRPr lang="en-US" sz="3600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81000" y="1828800"/>
            <a:ext cx="8458200" cy="34782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Dân cư ở Hoàng Liên Sơn sống tập trung thành bản, bản nằm cách xa nhau, thường ở sườn núi và thung lũng, có ít nhà. Một số dân tộc sống ở nhà sàn.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anim176x220_2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9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304800" y="2819400"/>
            <a:ext cx="8839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u="sng">
                <a:solidFill>
                  <a:schemeClr val="bg1"/>
                </a:solidFill>
              </a:rPr>
              <a:t>III/Chợ phiên, lễ hội, trang phục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981200" y="228600"/>
            <a:ext cx="4641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FF0000"/>
                </a:solidFill>
              </a:rPr>
              <a:t>III/ Chợ phiên, lễ hội, trang phục</a:t>
            </a:r>
            <a:r>
              <a:rPr lang="en-US" sz="1600" u="sng"/>
              <a:t>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971800" y="914400"/>
            <a:ext cx="32766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Thảo luận nhóm 6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8600" y="1600200"/>
            <a:ext cx="89154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1/ Nêu những hoạt động trong chợ phiên ?</a:t>
            </a:r>
          </a:p>
          <a:p>
            <a:pPr>
              <a:spcBef>
                <a:spcPct val="50000"/>
              </a:spcBef>
            </a:pPr>
            <a:r>
              <a:rPr lang="en-US" sz="2800"/>
              <a:t>2/ Theo em, chợ phiên bán những hàng hóa nào ? Tại sao ?</a:t>
            </a:r>
          </a:p>
          <a:p>
            <a:pPr>
              <a:spcBef>
                <a:spcPct val="50000"/>
              </a:spcBef>
            </a:pPr>
            <a:r>
              <a:rPr lang="en-US" sz="2800"/>
              <a:t>3/  Kể tên một số lễ hội của các dân tộc ở Hoàng Liên sơn ? Các lễ hội đó được tổ chức vào mùa nào ? Trong lễ hội có những hoạt động gì ?</a:t>
            </a:r>
          </a:p>
          <a:p>
            <a:pPr>
              <a:spcBef>
                <a:spcPct val="50000"/>
              </a:spcBef>
            </a:pPr>
            <a:r>
              <a:rPr lang="en-US" sz="2800"/>
              <a:t>4/ Hãy mô tả những nét đặc trưng trong trang phục của các dân tộc ở Hoàng Liên Sơn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828800" y="306388"/>
            <a:ext cx="4578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rgbClr val="FF0000"/>
                </a:solidFill>
              </a:rPr>
              <a:t>III/ Chợ phiên, lễ hội, trang phục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505200" y="9144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/>
              <a:t>Nhóm 1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609600" y="1447800"/>
            <a:ext cx="8153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99"/>
                </a:solidFill>
              </a:rPr>
              <a:t>1/ Nêu những hoạt động trong chợ phiên ?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85800" y="2895600"/>
            <a:ext cx="7772400" cy="3170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4000"/>
              <a:t>Chợ phiên họp vào những ngày nhất định, là nơi mua bán, trao đổi hàng hóa, giao lưu văn hóa và gặp gỡ, kết bạn của nam nữ thanh niên.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2209800" y="381000"/>
            <a:ext cx="457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rgbClr val="FF0000"/>
                </a:solidFill>
              </a:rPr>
              <a:t>III/ Chợ phiên, lễ hội, trang phục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505200" y="990600"/>
            <a:ext cx="1663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Nhóm 2+3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228600" y="1447800"/>
            <a:ext cx="8915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000099"/>
                </a:solidFill>
              </a:rPr>
              <a:t>2/Theo em, chợ phiên bán những hàng hóa nào? Tại sao ?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85800" y="3048000"/>
            <a:ext cx="7696200" cy="3170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4000"/>
              <a:t>Chợ phiên bán hàng thổ cẩm, măng, mộc nhĩ, hoa quả……Vì đó là các sản phẩm do người dân ở đây tự làm và khai thác rừng.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ANH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38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057400" y="304800"/>
            <a:ext cx="457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rgbClr val="FF0000"/>
                </a:solidFill>
              </a:rPr>
              <a:t>III/ Chợ phiên, lễ hội, trang phục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3429000" y="838200"/>
            <a:ext cx="1663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Nhóm 4+5</a:t>
            </a: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533400" y="1371600"/>
            <a:ext cx="8077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3/  Kể tên một số lễ hội của các dân tộc ở Hoàng Liên sơn ? Các lễ hội đó được tổ chức vào mùa nào ? Trong lễ hội có những hoạt động gì ?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81000" y="3810000"/>
            <a:ext cx="8382000" cy="2554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200"/>
              <a:t>Ở Hoàng Liên Sơn có những lễ hội như : hội chơi núi mùa xuân, hội xuống đồng…..Các lễ hội được tổ chức vào mùa xuân với các hoạt động : thi hát, múa sạp, ném còn, ném pao, …….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2133600" y="228600"/>
            <a:ext cx="457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rgbClr val="FF0000"/>
                </a:solidFill>
              </a:rPr>
              <a:t>III/ Chợ phiên, lễ hội, trang phục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3429000" y="838200"/>
            <a:ext cx="1663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Nhóm 6+7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381000" y="1524000"/>
            <a:ext cx="8382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4/ Hãy mô tả những nét đặc trưng trong trang phục của các dân tộc ở Hoàng Liên Sơn ? Tại sao trang phục của họ lại có màu sắc sặc sỡ ?</a:t>
            </a:r>
            <a:endParaRPr lang="en-US" sz="4000">
              <a:solidFill>
                <a:srgbClr val="000099"/>
              </a:solidFill>
            </a:endParaRP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219200" y="3505200"/>
            <a:ext cx="6705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04800" y="3886200"/>
            <a:ext cx="8382000" cy="2062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200" b="1"/>
              <a:t>Trang trí kiểu áo của 3 dân tộc khác nhau, trang phục của các dân tộc có màu sắc sặc sỡ vì để dễ nổi bật khi đi rừng và tạo cảm giác ấm áp.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ANH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7543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762000" y="57150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-</a:t>
            </a:r>
            <a:r>
              <a:rPr lang="en-US" sz="2400" b="1"/>
              <a:t>Người Thái : áo trắng, có hàng cúc phía trước, váy màu đen, đội khăn có màu sặc sỡ.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ANH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6781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228600" y="58674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-Người Mông : đội khăn, đeo vòng bạc, chân quấn xà cạp, váy nhiều hoa văn sặc sỡ.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Z1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62000" y="2286000"/>
            <a:ext cx="7467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MỘT SỐ DÂN TỘC Ở HOÀNG LIÊN SƠN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029200" y="4191000"/>
            <a:ext cx="1981200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Tiết 3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ANH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"/>
            <a:ext cx="7239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506413" y="5562600"/>
            <a:ext cx="86375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-Người Dao : đội khăn có nhiều loại, chân quấn xà cạp, váy màu sặc sỡ.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/>
          <p:cNvSpPr txBox="1">
            <a:spLocks noChangeArrowheads="1"/>
          </p:cNvSpPr>
          <p:nvPr/>
        </p:nvSpPr>
        <p:spPr bwMode="auto">
          <a:xfrm>
            <a:off x="2438400" y="2743200"/>
            <a:ext cx="51054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>
              <a:solidFill>
                <a:srgbClr val="003399"/>
              </a:solidFill>
            </a:endParaRPr>
          </a:p>
        </p:txBody>
      </p:sp>
      <p:pic>
        <p:nvPicPr>
          <p:cNvPr id="22531" name="Picture 11" descr="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30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12"/>
          <p:cNvSpPr txBox="1">
            <a:spLocks noChangeArrowheads="1"/>
          </p:cNvSpPr>
          <p:nvPr/>
        </p:nvSpPr>
        <p:spPr bwMode="auto">
          <a:xfrm>
            <a:off x="0" y="1905000"/>
            <a:ext cx="91440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FF0000"/>
                </a:solidFill>
              </a:rPr>
              <a:t>XEM BÀI HÁT </a:t>
            </a:r>
          </a:p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FF0000"/>
                </a:solidFill>
              </a:rPr>
              <a:t>“Chợ phiên ngày xuân”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1524000" y="457200"/>
            <a:ext cx="5318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solidFill>
                  <a:srgbClr val="FF0000"/>
                </a:solidFill>
              </a:rPr>
              <a:t>III/ Chợ phiên, lễ hội, trang phục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81000" y="1981200"/>
            <a:ext cx="8305800" cy="30464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Chợ phiên, lễ hội, trang phục sặc sỡ là nét đặc sắc của các dân tộc ít người ở Hoàng Liên Sơn.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066800" y="1447800"/>
            <a:ext cx="7391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>
                <a:solidFill>
                  <a:srgbClr val="CC00CC"/>
                </a:solidFill>
              </a:rPr>
              <a:t>Điều cần nhớ qua bài học này là gì ?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4"/>
          <p:cNvSpPr>
            <a:spLocks noChangeArrowheads="1" noChangeShapeType="1"/>
          </p:cNvSpPr>
          <p:nvPr/>
        </p:nvSpPr>
        <p:spPr bwMode="auto">
          <a:xfrm>
            <a:off x="762000" y="381000"/>
            <a:ext cx="7772400" cy="1752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125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/>
            <a:r>
              <a:rPr lang="vi-VN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TRÒ CHƠI</a:t>
            </a:r>
            <a:endParaRPr lang="en-US" sz="32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"/>
              <a:cs typeface="Arial"/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219200" y="2286000"/>
            <a:ext cx="7010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TÌM ĐÚNG, TÌM NHANH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838200" y="3657600"/>
            <a:ext cx="4648200" cy="19383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Em hãy xếp thứ tự các nội dung theo từng mục đã học. </a:t>
            </a:r>
          </a:p>
        </p:txBody>
      </p:sp>
      <p:pic>
        <p:nvPicPr>
          <p:cNvPr id="25605" name="Picture 7" descr="a_ti_f0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3352800"/>
            <a:ext cx="2057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2362200"/>
            <a:ext cx="1676400" cy="120015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FF"/>
                </a:solidFill>
              </a:rPr>
              <a:t>Dân cư ở Hoàng Liên Sơn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191000" y="304800"/>
            <a:ext cx="22098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Dân cư thưa thớt.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343400" y="990600"/>
            <a:ext cx="32004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Một số dân tộc ít người là : Dao, Mông, Thái…….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191000" y="2133600"/>
            <a:ext cx="35052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Giao thông : đường mòn, đi bộ, đi ngựa.</a:t>
            </a:r>
          </a:p>
        </p:txBody>
      </p:sp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4267200" y="3124200"/>
            <a:ext cx="33528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Tập trung thành bản, một số dân tộc sống ở nhà sàn.</a:t>
            </a:r>
          </a:p>
        </p:txBody>
      </p:sp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4267200" y="4038600"/>
            <a:ext cx="36576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Chợ phiên là nơi giao lưu, gặp gỡ, buôn bán…</a:t>
            </a:r>
          </a:p>
        </p:txBody>
      </p:sp>
      <p:sp>
        <p:nvSpPr>
          <p:cNvPr id="26632" name="Text Box 13"/>
          <p:cNvSpPr txBox="1">
            <a:spLocks noChangeArrowheads="1"/>
          </p:cNvSpPr>
          <p:nvPr/>
        </p:nvSpPr>
        <p:spPr bwMode="auto">
          <a:xfrm>
            <a:off x="3962400" y="4953000"/>
            <a:ext cx="46482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Lễ hội thường tổ chức vào mùa xuân, có những hoạt động như múa sạp, ném còn…</a:t>
            </a:r>
          </a:p>
        </p:txBody>
      </p:sp>
      <p:sp>
        <p:nvSpPr>
          <p:cNvPr id="26633" name="Text Box 14"/>
          <p:cNvSpPr txBox="1">
            <a:spLocks noChangeArrowheads="1"/>
          </p:cNvSpPr>
          <p:nvPr/>
        </p:nvSpPr>
        <p:spPr bwMode="auto">
          <a:xfrm>
            <a:off x="381000" y="6019800"/>
            <a:ext cx="39624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Trang phục : thường có màu sắc sặc sỡ….</a:t>
            </a:r>
          </a:p>
        </p:txBody>
      </p:sp>
      <p:sp>
        <p:nvSpPr>
          <p:cNvPr id="26634" name="Line 15"/>
          <p:cNvSpPr>
            <a:spLocks noChangeShapeType="1"/>
          </p:cNvSpPr>
          <p:nvPr/>
        </p:nvSpPr>
        <p:spPr bwMode="auto">
          <a:xfrm flipV="1">
            <a:off x="2133600" y="533400"/>
            <a:ext cx="2057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Line 16"/>
          <p:cNvSpPr>
            <a:spLocks noChangeShapeType="1"/>
          </p:cNvSpPr>
          <p:nvPr/>
        </p:nvSpPr>
        <p:spPr bwMode="auto">
          <a:xfrm flipV="1">
            <a:off x="2057400" y="1371600"/>
            <a:ext cx="2286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Line 17"/>
          <p:cNvSpPr>
            <a:spLocks noChangeShapeType="1"/>
          </p:cNvSpPr>
          <p:nvPr/>
        </p:nvSpPr>
        <p:spPr bwMode="auto">
          <a:xfrm flipV="1">
            <a:off x="2133600" y="2667000"/>
            <a:ext cx="2057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Line 18"/>
          <p:cNvSpPr>
            <a:spLocks noChangeShapeType="1"/>
          </p:cNvSpPr>
          <p:nvPr/>
        </p:nvSpPr>
        <p:spPr bwMode="auto">
          <a:xfrm>
            <a:off x="2133600" y="2895600"/>
            <a:ext cx="2209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19"/>
          <p:cNvSpPr>
            <a:spLocks noChangeShapeType="1"/>
          </p:cNvSpPr>
          <p:nvPr/>
        </p:nvSpPr>
        <p:spPr bwMode="auto">
          <a:xfrm>
            <a:off x="2133600" y="2895600"/>
            <a:ext cx="2209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Line 20"/>
          <p:cNvSpPr>
            <a:spLocks noChangeShapeType="1"/>
          </p:cNvSpPr>
          <p:nvPr/>
        </p:nvSpPr>
        <p:spPr bwMode="auto">
          <a:xfrm>
            <a:off x="2133600" y="2895600"/>
            <a:ext cx="18288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Line 21"/>
          <p:cNvSpPr>
            <a:spLocks noChangeShapeType="1"/>
          </p:cNvSpPr>
          <p:nvPr/>
        </p:nvSpPr>
        <p:spPr bwMode="auto">
          <a:xfrm>
            <a:off x="2133600" y="2895600"/>
            <a:ext cx="6096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28600" y="381000"/>
            <a:ext cx="89154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000" b="1"/>
          </a:p>
          <a:p>
            <a:pPr algn="ctr"/>
            <a:r>
              <a:rPr lang="en-US" sz="4000" b="1"/>
              <a:t>NHẬN XÉT- DẶN DÒ</a:t>
            </a:r>
          </a:p>
          <a:p>
            <a:pPr algn="ctr"/>
            <a:r>
              <a:rPr lang="en-US" sz="6000">
                <a:solidFill>
                  <a:srgbClr val="FF0000"/>
                </a:solidFill>
              </a:rPr>
              <a:t>Ho</a:t>
            </a:r>
            <a:r>
              <a:rPr lang="en-US" sz="4800">
                <a:solidFill>
                  <a:srgbClr val="FF0000"/>
                </a:solidFill>
              </a:rPr>
              <a:t>ạt động sản xuất của người dân ở Hoàng Liên sơn.</a:t>
            </a:r>
            <a:endParaRPr lang="en-US" sz="7200">
              <a:solidFill>
                <a:srgbClr val="003366"/>
              </a:solidFill>
              <a:latin typeface="VNtimes new roman" pitchFamily="34" charset="0"/>
            </a:endParaRPr>
          </a:p>
        </p:txBody>
      </p:sp>
      <p:pic>
        <p:nvPicPr>
          <p:cNvPr id="27651" name="Picture 3" descr="a_blum0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0"/>
            <a:ext cx="28194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blue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1242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anim176x220_29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838200" y="2209800"/>
            <a:ext cx="71628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u="sng">
                <a:solidFill>
                  <a:schemeClr val="bg1"/>
                </a:solidFill>
              </a:rPr>
              <a:t>I/ Hoàng Liên Sơn – nơi cư trú của một số dân tộc ít người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83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FF0000"/>
                </a:solidFill>
              </a:rPr>
              <a:t>I/ Hoàng Liên Sơn – nơi cư trú của một số dân tộc ít người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33400" y="1905000"/>
            <a:ext cx="8229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-Em có nhận xét gì về dân cư ở Hoàng Liên Sơn ?</a:t>
            </a:r>
          </a:p>
          <a:p>
            <a:pPr>
              <a:spcBef>
                <a:spcPct val="50000"/>
              </a:spcBef>
            </a:pPr>
            <a:r>
              <a:rPr lang="en-US" sz="4000"/>
              <a:t>-Kể tên một số dân tộc chính sống ở Hoàng Liên Sơn ?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845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Bảng số liệu về địa bàn cư trú chủ yếu của một số dân tộc ở Hoàng Liên Sơn.</a:t>
            </a:r>
          </a:p>
        </p:txBody>
      </p:sp>
      <p:graphicFrame>
        <p:nvGraphicFramePr>
          <p:cNvPr id="5164" name="Group 44"/>
          <p:cNvGraphicFramePr>
            <a:graphicFrameLocks noGrp="1"/>
          </p:cNvGraphicFramePr>
          <p:nvPr/>
        </p:nvGraphicFramePr>
        <p:xfrm>
          <a:off x="1219200" y="1905000"/>
          <a:ext cx="6724650" cy="2987675"/>
        </p:xfrm>
        <a:graphic>
          <a:graphicData uri="http://schemas.openxmlformats.org/drawingml/2006/table">
            <a:tbl>
              <a:tblPr/>
              <a:tblGrid>
                <a:gridCol w="2401888"/>
                <a:gridCol w="4322762"/>
              </a:tblGrid>
              <a:tr h="944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Các dân tộc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Địa bàn cư trú (nơi sinh sống ) theo độ cao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Dân tộc Dao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700m-1000m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Dân tộc Mông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Trên 1000m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Dân tộc Thái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Dưới 700m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4" name="Text Box 41"/>
          <p:cNvSpPr txBox="1">
            <a:spLocks noChangeArrowheads="1"/>
          </p:cNvSpPr>
          <p:nvPr/>
        </p:nvSpPr>
        <p:spPr bwMode="auto">
          <a:xfrm>
            <a:off x="381000" y="5105400"/>
            <a:ext cx="8534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-Xếp thứ tự các dân tộc theo địa bàn cư trú từ nơi thấp đến nơi cao ?</a:t>
            </a:r>
          </a:p>
          <a:p>
            <a:pPr>
              <a:spcBef>
                <a:spcPct val="50000"/>
              </a:spcBef>
            </a:pPr>
            <a:r>
              <a:rPr lang="en-US" sz="2000"/>
              <a:t>-Phương tiện giao thông chính của người dân ở những nơi núi cao của Hoàng Liên Sơn là gì ? Giải thích nguyên nhân ?</a:t>
            </a:r>
          </a:p>
        </p:txBody>
      </p:sp>
      <p:sp>
        <p:nvSpPr>
          <p:cNvPr id="6165" name="Rectangle 42"/>
          <p:cNvSpPr>
            <a:spLocks noChangeArrowheads="1"/>
          </p:cNvSpPr>
          <p:nvPr/>
        </p:nvSpPr>
        <p:spPr bwMode="auto">
          <a:xfrm>
            <a:off x="304800" y="228600"/>
            <a:ext cx="861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FF0000"/>
                </a:solidFill>
              </a:rPr>
              <a:t>I/ Hoàng Liên Sơn – nơi cư trú của một số dân tộc ít người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381000" y="228600"/>
            <a:ext cx="8199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FF0000"/>
                </a:solidFill>
              </a:rPr>
              <a:t>I/ Hoàng Liên Sơn – nơi cư trú của một số dân tộc ít người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685800" y="1981200"/>
            <a:ext cx="7848600" cy="2862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Hoàng Liên Sơn là nơi dân cư thưa thớt. Ở đây có các dân tộc ít người như Dao, Mông, Thái. Giao thông chủ yếu là đường mòn, chỉ có thể đi bộ và đi ngựa.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anim176x220_29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0" y="2895600"/>
            <a:ext cx="83010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u="sng">
                <a:solidFill>
                  <a:schemeClr val="bg1"/>
                </a:solidFill>
              </a:rPr>
              <a:t>II/ Bản làng với nhà sàn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828800" y="228600"/>
            <a:ext cx="525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>
                <a:solidFill>
                  <a:srgbClr val="FF0000"/>
                </a:solidFill>
              </a:rPr>
              <a:t>II/ Bản làng với nhà sàn</a:t>
            </a:r>
            <a:r>
              <a:rPr lang="en-US" sz="2400"/>
              <a:t> 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914400" y="5638800"/>
            <a:ext cx="70104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-Đây là cái gì ?</a:t>
            </a:r>
          </a:p>
          <a:p>
            <a:pPr>
              <a:spcBef>
                <a:spcPct val="50000"/>
              </a:spcBef>
            </a:pPr>
            <a:r>
              <a:rPr lang="en-US" sz="2000"/>
              <a:t>-Em thường gặp hình ảnh này ở đâu ?</a:t>
            </a:r>
          </a:p>
        </p:txBody>
      </p:sp>
      <p:pic>
        <p:nvPicPr>
          <p:cNvPr id="9220" name="Picture 6" descr="ANH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3886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ANH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762000"/>
            <a:ext cx="441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2590800" y="228600"/>
            <a:ext cx="3497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FF0000"/>
                </a:solidFill>
              </a:rPr>
              <a:t>II/ Bản làng với nhà sàn</a:t>
            </a:r>
            <a:r>
              <a:rPr lang="en-US" sz="1600"/>
              <a:t>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819400" y="914400"/>
            <a:ext cx="3429000" cy="461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Thảo luận nhóm đôi</a:t>
            </a:r>
            <a:r>
              <a:rPr lang="en-US" sz="2000"/>
              <a:t> </a:t>
            </a:r>
            <a:endParaRPr lang="en-US" sz="160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85344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1/ Bản làng thường nằm ở đâu ? Có nhiều nhà hay ít nhà ?</a:t>
            </a:r>
          </a:p>
          <a:p>
            <a:pPr>
              <a:spcBef>
                <a:spcPct val="50000"/>
              </a:spcBef>
            </a:pPr>
            <a:r>
              <a:rPr lang="en-US" sz="3200"/>
              <a:t>2/ Vì sao một số dân tộc ở Hoàng Liên Sơn sống ở nhà sàn ?</a:t>
            </a:r>
          </a:p>
          <a:p>
            <a:pPr>
              <a:spcBef>
                <a:spcPct val="50000"/>
              </a:spcBef>
            </a:pPr>
            <a:r>
              <a:rPr lang="en-US" sz="3200"/>
              <a:t>3/ Nhà sàn được làm bằng vật liệu gì ?</a:t>
            </a:r>
          </a:p>
          <a:p>
            <a:pPr>
              <a:spcBef>
                <a:spcPct val="50000"/>
              </a:spcBef>
            </a:pPr>
            <a:r>
              <a:rPr lang="en-US" sz="3200"/>
              <a:t>4/ Hiện nay nhà sàn ở đây có gì thay đổi so với trước đây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1043</Words>
  <Application>Microsoft Office PowerPoint</Application>
  <PresentationFormat>On-screen Show (4:3)</PresentationFormat>
  <Paragraphs>78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Wingdings</vt:lpstr>
      <vt:lpstr>VNtimes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164A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CSTeam</cp:lastModifiedBy>
  <cp:revision>30</cp:revision>
  <dcterms:created xsi:type="dcterms:W3CDTF">2008-09-07T16:22:58Z</dcterms:created>
  <dcterms:modified xsi:type="dcterms:W3CDTF">2016-06-30T02:20:53Z</dcterms:modified>
</cp:coreProperties>
</file>